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5214" r:id="rId2"/>
    <p:sldId id="5519" r:id="rId3"/>
    <p:sldId id="5082" r:id="rId4"/>
    <p:sldId id="5212" r:id="rId5"/>
    <p:sldId id="256" r:id="rId6"/>
    <p:sldId id="2154" r:id="rId7"/>
    <p:sldId id="5823" r:id="rId8"/>
    <p:sldId id="5824" r:id="rId9"/>
    <p:sldId id="257" r:id="rId10"/>
    <p:sldId id="5585" r:id="rId11"/>
    <p:sldId id="550145492" r:id="rId12"/>
    <p:sldId id="5586" r:id="rId13"/>
    <p:sldId id="4938" r:id="rId14"/>
    <p:sldId id="271" r:id="rId15"/>
    <p:sldId id="261" r:id="rId16"/>
    <p:sldId id="262" r:id="rId17"/>
    <p:sldId id="263" r:id="rId18"/>
    <p:sldId id="5241" r:id="rId19"/>
    <p:sldId id="5339" r:id="rId20"/>
    <p:sldId id="272" r:id="rId21"/>
    <p:sldId id="275" r:id="rId22"/>
    <p:sldId id="550145474" r:id="rId23"/>
    <p:sldId id="5516" r:id="rId24"/>
    <p:sldId id="5528" r:id="rId25"/>
    <p:sldId id="5530" r:id="rId26"/>
    <p:sldId id="5529" r:id="rId27"/>
    <p:sldId id="259" r:id="rId28"/>
    <p:sldId id="260" r:id="rId29"/>
    <p:sldId id="550145480" r:id="rId30"/>
    <p:sldId id="264" r:id="rId31"/>
    <p:sldId id="550145491" r:id="rId32"/>
    <p:sldId id="5542" r:id="rId33"/>
    <p:sldId id="5541" r:id="rId34"/>
    <p:sldId id="286" r:id="rId35"/>
    <p:sldId id="287" r:id="rId36"/>
    <p:sldId id="550145481" r:id="rId37"/>
    <p:sldId id="550145476" r:id="rId38"/>
    <p:sldId id="550145482" r:id="rId39"/>
    <p:sldId id="550145483" r:id="rId40"/>
    <p:sldId id="550145484" r:id="rId41"/>
    <p:sldId id="550145485" r:id="rId42"/>
    <p:sldId id="550145494" r:id="rId43"/>
    <p:sldId id="550145489" r:id="rId44"/>
    <p:sldId id="550145487" r:id="rId45"/>
    <p:sldId id="550145496" r:id="rId46"/>
    <p:sldId id="550145486" r:id="rId47"/>
    <p:sldId id="550145488" r:id="rId48"/>
    <p:sldId id="550145495" r:id="rId49"/>
    <p:sldId id="550145499" r:id="rId50"/>
    <p:sldId id="550145500" r:id="rId51"/>
    <p:sldId id="550145501" r:id="rId52"/>
    <p:sldId id="550145497" r:id="rId53"/>
    <p:sldId id="5828" r:id="rId54"/>
    <p:sldId id="5235" r:id="rId55"/>
    <p:sldId id="5243" r:id="rId56"/>
    <p:sldId id="5244" r:id="rId57"/>
    <p:sldId id="5245" r:id="rId58"/>
    <p:sldId id="5525" r:id="rId59"/>
    <p:sldId id="5539" r:id="rId60"/>
    <p:sldId id="5540" r:id="rId61"/>
    <p:sldId id="5526" r:id="rId62"/>
    <p:sldId id="5831" r:id="rId63"/>
    <p:sldId id="5832" r:id="rId64"/>
    <p:sldId id="5833" r:id="rId65"/>
    <p:sldId id="5834" r:id="rId66"/>
    <p:sldId id="5835" r:id="rId67"/>
    <p:sldId id="5233" r:id="rId68"/>
    <p:sldId id="550145478" r:id="rId69"/>
    <p:sldId id="550145479" r:id="rId70"/>
    <p:sldId id="4950" r:id="rId71"/>
    <p:sldId id="4951" r:id="rId72"/>
    <p:sldId id="4952" r:id="rId73"/>
    <p:sldId id="4953" r:id="rId74"/>
    <p:sldId id="4954" r:id="rId75"/>
    <p:sldId id="4956" r:id="rId76"/>
    <p:sldId id="4957" r:id="rId77"/>
    <p:sldId id="4958" r:id="rId78"/>
    <p:sldId id="4959" r:id="rId79"/>
    <p:sldId id="4955" r:id="rId80"/>
    <p:sldId id="4975" r:id="rId81"/>
    <p:sldId id="4976" r:id="rId82"/>
    <p:sldId id="4977" r:id="rId83"/>
    <p:sldId id="258" r:id="rId84"/>
    <p:sldId id="269" r:id="rId85"/>
    <p:sldId id="550145498" r:id="rId86"/>
    <p:sldId id="5313" r:id="rId87"/>
    <p:sldId id="5285" r:id="rId88"/>
    <p:sldId id="5326" r:id="rId89"/>
    <p:sldId id="5286" r:id="rId90"/>
    <p:sldId id="5327" r:id="rId91"/>
    <p:sldId id="5287" r:id="rId92"/>
    <p:sldId id="5328" r:id="rId93"/>
    <p:sldId id="5329" r:id="rId94"/>
    <p:sldId id="284" r:id="rId95"/>
    <p:sldId id="5521" r:id="rId96"/>
    <p:sldId id="5331" r:id="rId97"/>
    <p:sldId id="5297" r:id="rId98"/>
    <p:sldId id="285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8F00"/>
    <a:srgbClr val="FF7E79"/>
    <a:srgbClr val="9437FF"/>
    <a:srgbClr val="FF40FF"/>
    <a:srgbClr val="D883FF"/>
    <a:srgbClr val="FFD579"/>
    <a:srgbClr val="A9D18E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78"/>
    <p:restoredTop sz="91905"/>
  </p:normalViewPr>
  <p:slideViewPr>
    <p:cSldViewPr snapToGrid="0" snapToObjects="1">
      <p:cViewPr varScale="1">
        <p:scale>
          <a:sx n="78" d="100"/>
          <a:sy n="78" d="100"/>
        </p:scale>
        <p:origin x="17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x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1pPr>
            <a:lvl2pPr marL="1219170" lvl="1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2pPr>
            <a:lvl3pPr marL="1828754" lvl="2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3pPr>
            <a:lvl4pPr marL="2438339" lvl="3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4pPr>
            <a:lvl5pPr marL="3047924" lvl="4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ldNum" idx="12"/>
          </p:nvPr>
        </p:nvSpPr>
        <p:spPr>
          <a:xfrm>
            <a:off x="11898664" y="6449912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60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全版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3391D2-77AD-4FDF-BF38-D36139D52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847" y="6083908"/>
            <a:ext cx="1496274" cy="7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32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s://web.ntpu.edu.tw/~myday" TargetMode="External"/><Relationship Id="rId5" Type="http://schemas.openxmlformats.org/officeDocument/2006/relationships/image" Target="../media/image5.jpe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12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4.tiff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eslite.com/product/10012011762682688929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3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s://web.ntpu.edu.tw/~myday" TargetMode="External"/><Relationship Id="rId5" Type="http://schemas.openxmlformats.org/officeDocument/2006/relationships/image" Target="../media/image5.jpe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3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技術在永續議題下的應用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(AI Technology Applications in Sustainability)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2025/9/22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 13:30-16:30 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館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200-2,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新竹縣竹東鎮中興路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段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195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號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館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</a:t>
            </a:r>
            <a:r>
              <a:rPr lang="zh-TW" alt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薛雅寧</a:t>
            </a:r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工業技術研究院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產業學院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策略及跨域訓練部</a:t>
            </a:r>
            <a:endParaRPr lang="en-US" altLang="zh-TW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3D707-36A5-EB25-1373-17E2E8FC0261}"/>
              </a:ext>
            </a:extLst>
          </p:cNvPr>
          <p:cNvSpPr txBox="1"/>
          <p:nvPr/>
        </p:nvSpPr>
        <p:spPr>
          <a:xfrm>
            <a:off x="3043238" y="184923"/>
            <a:ext cx="6105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工研院</a:t>
            </a:r>
            <a:r>
              <a:rPr lang="en-US" altLang="zh-TW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r>
              <a:rPr lang="zh-TW" altLang="en-US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產業學院 綠能所</a:t>
            </a:r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D727B9AD-1EEF-AF33-D651-9ADB6AFD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6C65D-FDE4-C233-F6C2-620A2AE8A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22F1FB-349B-F39C-ADF5-36E6491609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4915C8-CB10-6F17-BD32-82E91852C8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9A6C80-4AD2-4289-59DD-7101A1058A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8CBD803D-F068-E26E-D3EC-48C1D943B18F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所長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2000" dirty="0">
                <a:solidFill>
                  <a:srgbClr val="0ABAB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47B1C3-5F9E-11B3-D628-9DB3266F7EE5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45B6CE-5A16-CEBD-1101-E8AD172D0E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16C0C5-A20A-3D7A-C9DA-153D50D2A6F1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EA04ED-0328-FD7E-8798-03E50FB46CCC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3F1BC2-324D-46F5-9B2D-CA1EAE1E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980" y="154688"/>
            <a:ext cx="2955532" cy="6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FFADF-8AA5-C8B5-CD57-C319DB83F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CE2DC-2736-B95E-576C-654D5054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F807F-D414-10B6-90F3-4C5C5CD3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F9602-A383-A209-6ED8-84143820C6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0B5FE-DF20-1E65-74DB-833740BBD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F5FE71-9524-969C-F2B2-E3D926444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1. </a:t>
            </a:r>
            <a:r>
              <a:rPr lang="zh-TW" altLang="en-US" dirty="0">
                <a:solidFill>
                  <a:srgbClr val="C00000"/>
                </a:solidFill>
              </a:rPr>
              <a:t>永續</a:t>
            </a:r>
            <a:r>
              <a:rPr lang="en-US" dirty="0">
                <a:solidFill>
                  <a:srgbClr val="C00000"/>
                </a:solidFill>
              </a:rPr>
              <a:t>AI</a:t>
            </a:r>
            <a:r>
              <a:rPr lang="zh-TW" altLang="en-US" dirty="0">
                <a:solidFill>
                  <a:srgbClr val="C00000"/>
                </a:solidFill>
              </a:rPr>
              <a:t>導入介紹</a:t>
            </a:r>
            <a:r>
              <a:rPr lang="en-US" altLang="zh-TW" dirty="0">
                <a:solidFill>
                  <a:srgbClr val="C00000"/>
                </a:solidFill>
              </a:rPr>
              <a:t>  (Introduction to Sustainable AI)</a:t>
            </a:r>
            <a:endParaRPr lang="zh-TW" altLang="en-US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2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Generative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Transformation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852C3-11BE-BF0F-4E29-FE4CA023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444F-8524-6A3D-C062-5E34B3D12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Agentic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534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251546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343528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latin typeface="Heiti TC Medium" pitchFamily="2" charset="-128"/>
              </a:rPr>
              <a:t>戴敏育 教授</a:t>
            </a:r>
            <a:br>
              <a:rPr lang="en-US" altLang="zh-TW" sz="54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Prof. Min-Yuh Day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C00000"/>
                </a:solidFill>
              </a:rPr>
              <a:t>Director, Information Management, NTPU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5500" dirty="0" err="1">
                <a:solidFill>
                  <a:schemeClr val="accent1"/>
                </a:solidFill>
              </a:rPr>
              <a:t>Sinica</a:t>
            </a:r>
            <a:endParaRPr lang="en-US" altLang="zh-TW" sz="55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984807"/>
                </a:solidFill>
              </a:rPr>
              <a:t>Ph.D., Information Management, NTU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Agentic AI, ESG and Green Financial Technology, </a:t>
            </a:r>
            <a:b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E2861-C042-A606-EA04-883AB138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8A949-48C2-AAF1-41B7-D55BD3734B56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ACDC-8074-17B3-052F-EC86BB49F7E6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B2390-1B4E-6343-1A53-6768E685AC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AFA0A-12FF-C303-5E79-8A09295C6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010CB7-ADD5-B6F4-7ACC-CFBB941E7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0C3FD-E51F-8E04-8670-523C3913D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066" y="2192398"/>
            <a:ext cx="1575410" cy="71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50A02-4505-3AA7-9990-E2153EA4A6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2997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141-86EA-5D40-F209-B2AC1AB36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86" y="803714"/>
            <a:ext cx="7087937" cy="580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6C5D-B1DB-0504-E04B-1B2DC97D28D5}"/>
              </a:ext>
            </a:extLst>
          </p:cNvPr>
          <p:cNvSpPr txBox="1"/>
          <p:nvPr/>
        </p:nvSpPr>
        <p:spPr>
          <a:xfrm>
            <a:off x="185738" y="4114353"/>
            <a:ext cx="3680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Multimodall</a:t>
            </a:r>
            <a:r>
              <a:rPr lang="en-US" sz="2400" dirty="0">
                <a:solidFill>
                  <a:schemeClr val="accent1"/>
                </a:solidFill>
              </a:rPr>
              <a:t> LLM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Three types of connectors: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1. projection-based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2. query-based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3. fusion-based connectors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2133297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06028"/>
          </a:xfrm>
        </p:spPr>
        <p:txBody>
          <a:bodyPr>
            <a:noAutofit/>
          </a:bodyPr>
          <a:lstStyle/>
          <a:p>
            <a:r>
              <a:rPr lang="en-US" sz="3600" dirty="0"/>
              <a:t>Multimodal Large Language Model (MLLM) </a:t>
            </a:r>
            <a:br>
              <a:rPr lang="en-US" sz="3600" dirty="0"/>
            </a:br>
            <a:r>
              <a:rPr lang="en-US" sz="3600" dirty="0"/>
              <a:t>for Vision Question Answering</a:t>
            </a:r>
            <a:endParaRPr lang="en-US" sz="3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95350"/>
            <a:ext cx="11599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Kuang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Jingyou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Luo,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Ronghao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Yinghui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Xika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Lin, and Ying Shen. (2024) "Natural Language Understanding and Inference with MLLM in Visual Question Answering: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arXiv:2411.17558.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BDFB-5A47-E7CF-86F4-0DD59284C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0" y="1076964"/>
            <a:ext cx="11061866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17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96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2833-1CB4-F112-36B3-638B6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0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646C5-C2BE-CD15-CC0D-C67283A2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4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13F60-FE4C-748C-AD7E-FF03D680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DDD3A-13A0-5C97-4A8F-299DE1B6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DB9AE-7204-C44E-ECEE-E9DC221F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7775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363B6-5FB1-2FCA-8301-30746A47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70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82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3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8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C3174-D9C1-353C-6F6A-6AF215537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A67F-19AB-D121-024D-2222795B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D2303-D3D0-F44D-E4C9-B6CBC3F1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47E16-3B1B-324B-5EE2-19FEB02E6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9684-3C79-4E22-5B10-A5651F0CA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FC62BE-5666-A36C-2549-ECCFDFCF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2. </a:t>
            </a:r>
            <a:r>
              <a:rPr lang="en-US" dirty="0">
                <a:solidFill>
                  <a:srgbClr val="C00000"/>
                </a:solidFill>
              </a:rPr>
              <a:t>AI</a:t>
            </a:r>
            <a:r>
              <a:rPr lang="zh-TW" altLang="en-US" dirty="0">
                <a:solidFill>
                  <a:srgbClr val="C00000"/>
                </a:solidFill>
              </a:rPr>
              <a:t>在智慧能源管理的應用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    (AI in Smart Energy Management)</a:t>
            </a:r>
            <a:endParaRPr lang="zh-TW" altLang="en-US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07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D. B., Wada, O. Z., David-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Olawade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A. C.,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Fapohunda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O., Ige, A. O., &amp; Ling, J. (2024). Artificial intelligence potential for net zero sustainability: Current evidence and prospects. Next Sustainability, 4, 100041.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Innovations for Net-Zero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4CB69-7AEF-AD3A-DD9F-856591C2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9" y="860828"/>
            <a:ext cx="10952242" cy="57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3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597572"/>
            <a:ext cx="10284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Ferdaus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M., Dam, T.,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Anavatti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&amp; Das, S. (2024). Digital technologies for a net-zero energy future: A comprehensive review. Renewable and Sustainable Energy Reviews, 202, 114681.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69399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Technology for Net-Zero Energy Transition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25003-AE96-39AB-E0BA-65FC3989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42" y="860672"/>
            <a:ext cx="10334050" cy="5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9E7C-B556-A749-26B0-BB99B5AF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6CA9C-925D-F5F1-CC23-574C1DD4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4A3CD-DE0E-1D3A-B1F7-F9D2C8CDE1F5}"/>
              </a:ext>
            </a:extLst>
          </p:cNvPr>
          <p:cNvSpPr txBox="1"/>
          <p:nvPr/>
        </p:nvSpPr>
        <p:spPr>
          <a:xfrm>
            <a:off x="298378" y="6658968"/>
            <a:ext cx="1134176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Antonesi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Gabriel, Tudor Cioara, Ionut Anghel, Vasilis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Michalakopoulos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Elissaios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Sarmas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, and Liana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Toderean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. "From Transformers to Large Language Models: A systematic review of AI applications in the energy sector towards Agentic Digital Twins."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preprint arXiv:2506.06359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36C05-42E1-5F63-415E-DDA6E28E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33593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AI for Energy Systems and Agentic Digital Twins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39A86-8622-6506-A541-AA606F7C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58" y="820554"/>
            <a:ext cx="10266083" cy="57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94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DF69D-12AE-E019-1E5D-B85593098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9539A-C72F-3B6F-697F-766F0D9E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BE9BC-FD48-AFC1-6C0E-D72B24DB49FE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Azizi, Elnaz,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Weiqi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Hua, Bruce Stephen, David CH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Wallom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and Malcolm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Mcculloch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"Digitalization opportunities to enable local power system transition to net-zero." Energy for Sustainable Development 84 (2025): 101596.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B66AFF-C6D0-4D6D-D9ED-17E55F63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1301034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Local Power System Digitalization 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4600" dirty="0">
                <a:solidFill>
                  <a:schemeClr val="accent1"/>
                </a:solidFill>
              </a:rPr>
              <a:t>Transition to Net-Zero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0D1C7-D0FF-6020-2908-80D4B86E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8" y="1357135"/>
            <a:ext cx="11167692" cy="52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5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CFA5A-EF5A-A905-E080-79AAC62C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4B3EA-78EB-6CF4-D0E3-57CD94D9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349F9-3356-8F7A-D2FD-0E736B7A69C1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Javed, Haseeb, Fatma Eid, Shaker El-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Sappagh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and Tamer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Abuhmed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"Sustainable energy management in the AI era: a comprehensive analysis of ML and DL approaches." Computing 107, no. 6 (2025): 132.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F0E6AA-DA8A-C733-6C33-E5694104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ML and DL for Sustainability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0EC35-1EDD-1462-CD10-21071705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76" y="962934"/>
            <a:ext cx="6392447" cy="55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89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3A81-4B0F-227D-A3B5-B35E97C6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BBA3-B05F-70CF-04CA-49751514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AE22B-066C-3669-3E07-84B7915B3E24}"/>
              </a:ext>
            </a:extLst>
          </p:cNvPr>
          <p:cNvSpPr txBox="1"/>
          <p:nvPr/>
        </p:nvSpPr>
        <p:spPr>
          <a:xfrm>
            <a:off x="1003466" y="6597572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Jouzdani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Farzaneh Mohammadi, Vahid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Javidroozi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Hanifa Shah, and Monica Mateo Garcia. "A Systemic Digital Transformation for Smart Net-Zero Cities: A State-of-the-Art Review." J 8, no. 1 (2025): 11.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87A5B8-3A81-DC00-F5B4-B711221D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68972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accent1"/>
                </a:solidFill>
              </a:rPr>
              <a:t>Digital Transformation for Smart Net-Zero Cities</a:t>
            </a:r>
            <a:br>
              <a:rPr lang="en-US" sz="46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(Technology, People, Data, and Process)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A88DC-3F4A-C3E6-A10A-343CD89B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1" y="1187117"/>
            <a:ext cx="10726660" cy="53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93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57E44-A4AA-4D34-8443-56F3B3462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4846-93A2-FEB7-DE55-F5FBF06F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7FFB4-0F95-D1B0-EDBF-76C070A07824}"/>
              </a:ext>
            </a:extLst>
          </p:cNvPr>
          <p:cNvSpPr txBox="1"/>
          <p:nvPr/>
        </p:nvSpPr>
        <p:spPr>
          <a:xfrm>
            <a:off x="988573" y="6512794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Biswas, Parag, Abdur Rashid, Abdullah Al Masum, MD Abdullah Al Nasim, ASM Anas Ferdous, Kishor Datta Gupta, and Angona Biswas. 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"An extensive and methodical review of smart grids for sustainable energy management-addressing challenges with ai, renewable energy integration and leading-edge technologies." IEEE Access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7EC3D6-2B64-5769-369E-5BD4FACE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a Smart Grid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E6F7B6-BEB7-B138-C1E6-733C06325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00" y="1010653"/>
            <a:ext cx="10124897" cy="54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3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C2ED6-81AD-0051-C974-AC4A421F7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57F5F-EAE7-D489-3645-9839F359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0D33C-EB4B-7017-6296-C7A1B09E6DFE}"/>
              </a:ext>
            </a:extLst>
          </p:cNvPr>
          <p:cNvSpPr txBox="1"/>
          <p:nvPr/>
        </p:nvSpPr>
        <p:spPr>
          <a:xfrm>
            <a:off x="988573" y="6512794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Biswas, Parag, Abdur Rashid, Abdullah Al Masum, MD Abdullah Al Nasim, ASM Anas Ferdous, Kishor Datta Gupta, and Angona Biswas. 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"An extensive and methodical review of smart grids for sustainable energy management-addressing challenges with ai, renewable energy integration and leading-edge technologies." IEEE Access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1BB53C-1F41-4BCF-23A7-C8AB0FD8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in Decentralized Intelligent Power Grids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AE59F-914D-9353-2922-2FF8B84A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3" y="1734204"/>
            <a:ext cx="11514960" cy="472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60ECFD-5670-AB7D-1B34-3C3730EB9EE5}"/>
              </a:ext>
            </a:extLst>
          </p:cNvPr>
          <p:cNvSpPr txBox="1"/>
          <p:nvPr/>
        </p:nvSpPr>
        <p:spPr>
          <a:xfrm>
            <a:off x="528638" y="1303317"/>
            <a:ext cx="3214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264E8-AC1C-0160-6F5F-5BF67091172B}"/>
              </a:ext>
            </a:extLst>
          </p:cNvPr>
          <p:cNvSpPr txBox="1"/>
          <p:nvPr/>
        </p:nvSpPr>
        <p:spPr>
          <a:xfrm>
            <a:off x="4065904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and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B6C43-332D-847A-BC1D-A26C6A458CA9}"/>
              </a:ext>
            </a:extLst>
          </p:cNvPr>
          <p:cNvSpPr txBox="1"/>
          <p:nvPr/>
        </p:nvSpPr>
        <p:spPr>
          <a:xfrm>
            <a:off x="8094979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Consumption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00C70-C7FF-D4E4-AC3E-72FE70A974DE}"/>
              </a:ext>
            </a:extLst>
          </p:cNvPr>
          <p:cNvSpPr txBox="1"/>
          <p:nvPr/>
        </p:nvSpPr>
        <p:spPr>
          <a:xfrm>
            <a:off x="3937316" y="747304"/>
            <a:ext cx="383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24220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23119-24A7-72AC-E049-DD6CDF65D7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657" y="1099262"/>
            <a:ext cx="985603" cy="335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8054-8F20-9974-6FE9-AD9ABCD44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88BBE-0DCE-5B43-FD1E-2E28CE46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92D91-E036-C105-EA9C-2E6F75C668DC}"/>
              </a:ext>
            </a:extLst>
          </p:cNvPr>
          <p:cNvSpPr txBox="1"/>
          <p:nvPr/>
        </p:nvSpPr>
        <p:spPr>
          <a:xfrm>
            <a:off x="988573" y="6512794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Biswas, Parag, Abdur Rashid, Abdullah Al Masum, MD Abdullah Al Nasim, ASM Anas Ferdous, Kishor Datta Gupta, and Angona Biswas. 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"An extensive and methodical review of smart grids for sustainable energy management-addressing challenges with ai, renewable energy integration and leading-edge technologies." IEEE Access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281B9D-73FE-A697-74B1-D7675FBA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in Decentralized Intelligent Power Grids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3318FE-6C1C-597E-91B4-5EF331D5D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9" y="2026868"/>
            <a:ext cx="10948721" cy="4231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644BA-FB30-E056-EE88-99BE119BEFA5}"/>
              </a:ext>
            </a:extLst>
          </p:cNvPr>
          <p:cNvSpPr txBox="1"/>
          <p:nvPr/>
        </p:nvSpPr>
        <p:spPr>
          <a:xfrm>
            <a:off x="528638" y="1303317"/>
            <a:ext cx="3214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74BE6-9C11-D644-01F9-5C06EA8239EA}"/>
              </a:ext>
            </a:extLst>
          </p:cNvPr>
          <p:cNvSpPr txBox="1"/>
          <p:nvPr/>
        </p:nvSpPr>
        <p:spPr>
          <a:xfrm>
            <a:off x="4065904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and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F884A-01A4-311C-A0EF-D3A046994164}"/>
              </a:ext>
            </a:extLst>
          </p:cNvPr>
          <p:cNvSpPr txBox="1"/>
          <p:nvPr/>
        </p:nvSpPr>
        <p:spPr>
          <a:xfrm>
            <a:off x="8094979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Consumption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FA1BA-6858-93E4-3F4A-F23CA0E190C2}"/>
              </a:ext>
            </a:extLst>
          </p:cNvPr>
          <p:cNvSpPr txBox="1"/>
          <p:nvPr/>
        </p:nvSpPr>
        <p:spPr>
          <a:xfrm>
            <a:off x="3937316" y="747304"/>
            <a:ext cx="383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544648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6EA2C-E84C-F813-982E-71EADCF9A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5126C-2B2E-93F6-E53C-9DF6FE86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CEA6B-F485-3772-2344-928315CD116A}"/>
              </a:ext>
            </a:extLst>
          </p:cNvPr>
          <p:cNvSpPr txBox="1"/>
          <p:nvPr/>
        </p:nvSpPr>
        <p:spPr>
          <a:xfrm>
            <a:off x="988573" y="6512794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Biswas, Parag, Abdur Rashid, Abdullah Al Masum, MD Abdullah Al Nasim, ASM Anas Ferdous, Kishor Datta Gupta, and Angona Biswas. 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"An extensive and methodical review of smart grids for sustainable energy management-addressing challenges with ai, renewable energy integration and leading-edge technologies." IEEE Access (2025).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575564-908D-4A3D-363E-4D261702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in Decentralized Intelligent Power Grids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5D1AC-10AB-89CD-4F2B-5527FD2F4CCF}"/>
              </a:ext>
            </a:extLst>
          </p:cNvPr>
          <p:cNvSpPr txBox="1"/>
          <p:nvPr/>
        </p:nvSpPr>
        <p:spPr>
          <a:xfrm>
            <a:off x="528638" y="1734204"/>
            <a:ext cx="33842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Multi-agent system-based microgrid operation strategy for 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Distributed grid intelligence using FREEDM system to manage the 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ANN for optimizing distributed grid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Consensus-based distributed intelligence for optimizing SG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Optimization of distributed generation operation using GA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CBA2C-C7BC-9EA4-8DFC-F678DE63405C}"/>
              </a:ext>
            </a:extLst>
          </p:cNvPr>
          <p:cNvSpPr txBox="1"/>
          <p:nvPr/>
        </p:nvSpPr>
        <p:spPr>
          <a:xfrm>
            <a:off x="4209320" y="1696758"/>
            <a:ext cx="35891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ANN for forecasting local energy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Central Information Model (CIM) for implementing VPP communication and control architecture in SCADA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Deep Learning (Support Vector Regression (SVR), Recurrent Neural Network (RNN)) for electricity price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Markov Decision Process and RL based smart energy community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Meta-heuristic algorithm for regulating voltage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ANN for detecting energy fraud Multi-service energy storage for providing shared ownership of ESS between local network operator and customers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6A8F0-6EAE-EFE7-AD4F-1E8B25722206}"/>
              </a:ext>
            </a:extLst>
          </p:cNvPr>
          <p:cNvSpPr txBox="1"/>
          <p:nvPr/>
        </p:nvSpPr>
        <p:spPr>
          <a:xfrm>
            <a:off x="8353933" y="1779703"/>
            <a:ext cx="35891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ANN for DSM for smart consumers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ANN for forecasting day-ahead load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Machine Learning (support vector machine, ANN) for predicting electricity 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Deep learning (Conditional Restricted Boltzmann Machine (CRBM)) for forecasting building energy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ANN and dynamic differential evolution for demand side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ANN and RL for demand response of HEM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E6E457-595D-3E81-EFEE-4B0578E5F231}"/>
              </a:ext>
            </a:extLst>
          </p:cNvPr>
          <p:cNvSpPr txBox="1"/>
          <p:nvPr/>
        </p:nvSpPr>
        <p:spPr>
          <a:xfrm>
            <a:off x="528638" y="1303317"/>
            <a:ext cx="3214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Generation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5DA741-B0FA-768F-814C-5BE8C2CADCE1}"/>
              </a:ext>
            </a:extLst>
          </p:cNvPr>
          <p:cNvSpPr txBox="1"/>
          <p:nvPr/>
        </p:nvSpPr>
        <p:spPr>
          <a:xfrm>
            <a:off x="4065904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and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9714B-CCBB-61D8-7D93-68D35691FEE3}"/>
              </a:ext>
            </a:extLst>
          </p:cNvPr>
          <p:cNvSpPr txBox="1"/>
          <p:nvPr/>
        </p:nvSpPr>
        <p:spPr>
          <a:xfrm>
            <a:off x="8094979" y="1303317"/>
            <a:ext cx="3835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Consumption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87503-6973-010F-F711-50C00931834A}"/>
              </a:ext>
            </a:extLst>
          </p:cNvPr>
          <p:cNvSpPr txBox="1"/>
          <p:nvPr/>
        </p:nvSpPr>
        <p:spPr>
          <a:xfrm>
            <a:off x="3937316" y="747304"/>
            <a:ext cx="383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Technology</a:t>
            </a:r>
          </a:p>
        </p:txBody>
      </p:sp>
    </p:spTree>
    <p:extLst>
      <p:ext uri="{BB962C8B-B14F-4D97-AF65-F5344CB8AC3E}">
        <p14:creationId xmlns:p14="http://schemas.microsoft.com/office/powerpoint/2010/main" val="3304963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3A1AB-F583-DDD1-5771-686A9B63A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4A72-0BDC-58C8-EF2A-E65F6F1C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978C3-4C75-EBDD-C93B-3D86EE6F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9B94-B6A4-CD44-9F9C-1CC64F8C7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31B01-628D-AE69-776B-3830370180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9C5041-474D-0D08-328C-51FAE567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3. </a:t>
            </a:r>
            <a:r>
              <a:rPr lang="en-US" dirty="0">
                <a:solidFill>
                  <a:srgbClr val="C00000"/>
                </a:solidFill>
              </a:rPr>
              <a:t>AI</a:t>
            </a:r>
            <a:r>
              <a:rPr lang="zh-TW" altLang="en-US" dirty="0">
                <a:solidFill>
                  <a:srgbClr val="C00000"/>
                </a:solidFill>
              </a:rPr>
              <a:t>在氣候變遷與環境監測的應用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    (AI in Climate Change and Environmental Monitoring)</a:t>
            </a:r>
            <a:endParaRPr lang="zh-TW" altLang="en-US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8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B0FE4-2ADC-BD6D-50F0-45E948627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4CA42-7608-7925-30BA-1F994EAF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424B6-671E-FB3E-4DF9-2F442450CBBF}"/>
              </a:ext>
            </a:extLst>
          </p:cNvPr>
          <p:cNvSpPr txBox="1"/>
          <p:nvPr/>
        </p:nvSpPr>
        <p:spPr>
          <a:xfrm>
            <a:off x="988573" y="6642556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Kaya, Cengiz. "Intelligent Environmental Control in Plant Factories: Integrating Sensors, Automation, and AI for Optimal Crop Production." Food and Energy Security 14, no. 1 (2025): e70026.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1C66C8-E862-CBBE-DF47-7097D576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Integrated Real-time Data Monitoring and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Control System for a Smart Greenhouse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4B889-1E14-AB15-D1C3-E64A394A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5" y="1144437"/>
            <a:ext cx="11170920" cy="54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99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25BD7-666E-9F87-783B-2F1F9BC4F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96F94-F91C-032F-FB64-06A50C53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E276E-BF00-AC17-027A-9946E3C08C69}"/>
              </a:ext>
            </a:extLst>
          </p:cNvPr>
          <p:cNvSpPr txBox="1"/>
          <p:nvPr/>
        </p:nvSpPr>
        <p:spPr>
          <a:xfrm>
            <a:off x="988573" y="6642556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Kaya, Cengiz. "Intelligent Environmental Control in Plant Factories: Integrating Sensors, Automation, and AI for Optimal Crop Production." Food and Energy Security 14, no. 1 (2025): e70026.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A1C757-FB09-CFB8-2427-865049E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 Environmental Control System with CO₂ Enrichment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DF59C-06EC-072C-B06B-0EF9A543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2" y="814259"/>
            <a:ext cx="10284025" cy="58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0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28CF-6CF4-45B3-BFE4-2728FEDF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AE667-E465-8F9B-2580-4EB1ECFF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11804-2242-277B-FCDA-4C4703BF73A3}"/>
              </a:ext>
            </a:extLst>
          </p:cNvPr>
          <p:cNvSpPr txBox="1"/>
          <p:nvPr/>
        </p:nvSpPr>
        <p:spPr>
          <a:xfrm>
            <a:off x="988572" y="6519446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Ukoba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Kingsley, Oluwatayo Racheal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Onisuru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Tien-Chien Jen, Daniel M.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Madyira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and Kehinde O. Olatunji. "Predictive modeling of climate change impacts using Artificial Intelligence: a review for equitable governance and sustainable outcome." Environmental Science and Pollution Research (2025): 1-20.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601E30-5B2D-8C38-2AC7-F84E3636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71594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 in Climate Change Predictive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70661-BF04-5473-AB9F-984E8B90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72047"/>
            <a:ext cx="9150350" cy="57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73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F04E8-5253-7E91-3BB0-DAD97A82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5224D-F785-677E-D216-2CEF2C8E7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35F7C-AD47-C3AA-188A-600D2C4AA84E}"/>
              </a:ext>
            </a:extLst>
          </p:cNvPr>
          <p:cNvSpPr txBox="1"/>
          <p:nvPr/>
        </p:nvSpPr>
        <p:spPr>
          <a:xfrm>
            <a:off x="988573" y="6642556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Santos, Márcia RC, and Luísa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Cagica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Carvalho. "AI-driven participatory environmental management: Innovations, applications, and future prospects." Journal of Environmental Management 373 (2025): 123864.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45DF-18D3-F033-BA07-9ACF7BD6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in Environmental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82390-B67B-9A01-B6E2-7F8E9C15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91" y="950119"/>
            <a:ext cx="10143388" cy="56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8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47817-1205-4C94-604F-065309FD1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BEC1B-906A-A4CB-6485-9A6B1B7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36F76-20B5-576A-4540-F5A9E4F92605}"/>
              </a:ext>
            </a:extLst>
          </p:cNvPr>
          <p:cNvSpPr txBox="1"/>
          <p:nvPr/>
        </p:nvSpPr>
        <p:spPr>
          <a:xfrm>
            <a:off x="988572" y="6519446"/>
            <a:ext cx="10284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Miller, Tymoteusz, Irmina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Durlik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Ewelina Kostecka, Polina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Kozlovska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Adrianna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Łobodzińska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Sylwia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Sokołowska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and Agnieszka Nowy. "Integrating artificial intelligence agents with the internet of things for enhanced environmental monitoring: applications in water quality and climate data." Electronics 14, no. 4 (2025): 696.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0B95CB-AE46-C772-8FCC-F7BA88C4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545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 Agents in Environmental Sciences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AC8B3-54D5-B55E-45CE-0F811E4A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2" y="1203268"/>
            <a:ext cx="11267466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49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3572-B419-9AE6-72A3-0B5291649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5035-DABD-68D4-4429-E111769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773-B26D-E531-DA5F-8C793FC6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6A3EF-90AD-499B-A991-F1FF67F43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4A433-7346-CB77-9C9E-BA6BE060D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0FACC7-D857-4426-85EA-11BDA9C48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4. </a:t>
            </a:r>
            <a:r>
              <a:rPr lang="en-US" dirty="0">
                <a:solidFill>
                  <a:srgbClr val="C00000"/>
                </a:solidFill>
              </a:rPr>
              <a:t>AI</a:t>
            </a:r>
            <a:r>
              <a:rPr lang="zh-TW" altLang="en-US" dirty="0">
                <a:solidFill>
                  <a:srgbClr val="C00000"/>
                </a:solidFill>
              </a:rPr>
              <a:t>在循環經濟的應用案例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    (AI in the Circular Economy)</a:t>
            </a:r>
            <a:endParaRPr lang="zh-TW" altLang="en-US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44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500A-85C4-1D06-FA8C-2B222ACFC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12D30-0E96-65E1-7542-E7EED7F8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5380D-3B36-5F35-2C1B-9D756F0511CB}"/>
              </a:ext>
            </a:extLst>
          </p:cNvPr>
          <p:cNvSpPr txBox="1"/>
          <p:nvPr/>
        </p:nvSpPr>
        <p:spPr>
          <a:xfrm>
            <a:off x="988573" y="6650514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Zhou,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Yuekuan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"AI-driven Digital Circular Economy with Material and Energy Sustainability for Industry 4.0." Energy and AI (2025): 100508.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815B06-3376-ABDE-91B8-B5DC9526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9545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AI-driven digital circular economy with material and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energy sustainability for industry 4.0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16F07-E547-D5BA-69D5-00B553DC9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73" y="1049880"/>
            <a:ext cx="10145686" cy="55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7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384;p1" descr="Google Shape;384;p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01" y="80"/>
            <a:ext cx="12227400" cy="6857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oogle Shape;385;p1"/>
          <p:cNvSpPr/>
          <p:nvPr/>
        </p:nvSpPr>
        <p:spPr>
          <a:xfrm>
            <a:off x="444616" y="4622334"/>
            <a:ext cx="10536577" cy="1912693"/>
          </a:xfrm>
          <a:prstGeom prst="rect">
            <a:avLst/>
          </a:prstGeom>
          <a:solidFill>
            <a:srgbClr val="0D3388"/>
          </a:solidFill>
          <a:ln w="25400">
            <a:solidFill>
              <a:srgbClr val="0D3388"/>
            </a:solidFill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 sz="2400"/>
            </a:pPr>
            <a:endParaRPr/>
          </a:p>
        </p:txBody>
      </p:sp>
      <p:sp>
        <p:nvSpPr>
          <p:cNvPr id="236" name="Google Shape;386;p1"/>
          <p:cNvSpPr txBox="1"/>
          <p:nvPr/>
        </p:nvSpPr>
        <p:spPr>
          <a:xfrm>
            <a:off x="321832" y="4667956"/>
            <a:ext cx="11825200" cy="13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32" tIns="60932" rIns="60932" bIns="60932">
            <a:spAutoFit/>
          </a:bodyPr>
          <a:lstStyle/>
          <a:p>
            <a:pPr>
              <a:defRPr sz="5400" b="1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 err="1">
                <a:latin typeface="微軟正黑體"/>
                <a:ea typeface="微軟正黑體"/>
                <a:cs typeface="微軟正黑體"/>
                <a:sym typeface="微軟正黑體"/>
              </a:rPr>
              <a:t>台灣永續評鑑</a:t>
            </a:r>
            <a:endParaRPr dirty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>
              <a:spcBef>
                <a:spcPts val="400"/>
              </a:spcBef>
              <a:def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國立臺北大學商學院企業永續發展研究團隊</a:t>
            </a:r>
            <a:endParaRPr dirty="0"/>
          </a:p>
        </p:txBody>
      </p:sp>
      <p:sp>
        <p:nvSpPr>
          <p:cNvPr id="238" name="Google Shape;389;p1"/>
          <p:cNvSpPr/>
          <p:nvPr/>
        </p:nvSpPr>
        <p:spPr>
          <a:xfrm>
            <a:off x="9448331" y="-4871059"/>
            <a:ext cx="104397" cy="162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7593358" y="-1"/>
            <a:ext cx="2733678" cy="1450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42" name="NTPU_College of Business.jpg" descr="NTPU_College of Busin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38" y="118524"/>
            <a:ext cx="600869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AACSB-logo-accredited-vert-color-RGB.jpg" descr="AACSB-logo-accredited-vert-color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476" y="118523"/>
            <a:ext cx="428421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148EC9-509E-4193-B28B-1F7C3FC514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382" y="719392"/>
            <a:ext cx="2627569" cy="832939"/>
          </a:xfrm>
          <a:prstGeom prst="rect">
            <a:avLst/>
          </a:prstGeom>
        </p:spPr>
      </p:pic>
      <p:pic>
        <p:nvPicPr>
          <p:cNvPr id="239" name="Google Shape;390;p1" descr="Google Shape;390;p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3014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391;p1" descr="Google Shape;391;p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31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DA9288-DBDF-4C51-BFA0-AB51E75D72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203" y="719392"/>
            <a:ext cx="1607805" cy="80443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930AB-D4AB-A857-93AB-291F4931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2532F-4FE9-295E-6E50-3EA30369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FF756-6C2B-CCCA-0D11-5C896085E934}"/>
              </a:ext>
            </a:extLst>
          </p:cNvPr>
          <p:cNvSpPr txBox="1"/>
          <p:nvPr/>
        </p:nvSpPr>
        <p:spPr>
          <a:xfrm>
            <a:off x="988573" y="6650514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Zhou,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Yuekuan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"AI-driven Digital Circular Economy with Material and Energy Sustainability for Industry 4.0." Energy and AI (2025): 100508.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F360CD-3A14-6075-BF90-59F3B838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9545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for Circular Economy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A378E-B18C-4ECA-AE26-54717697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25" y="1059684"/>
            <a:ext cx="11274520" cy="55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1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7A306-540D-8E30-B72C-87B6BDDF6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A9CE2-2630-DBE8-0522-3D4292E1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B5990-C0FE-95D1-9E8A-D58FC179ADA4}"/>
              </a:ext>
            </a:extLst>
          </p:cNvPr>
          <p:cNvSpPr txBox="1"/>
          <p:nvPr/>
        </p:nvSpPr>
        <p:spPr>
          <a:xfrm>
            <a:off x="988573" y="6650514"/>
            <a:ext cx="1028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Zhou,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Yuekuan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. "AI-driven Digital Circular Economy with Material and Energy Sustainability for Industry 4.0." Energy and AI (2025): 100508.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FC0C2D-360B-E945-2BDF-BCD72B83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56101"/>
            <a:ext cx="11979819" cy="99545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Data-driven Battery Circular Economy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DF682-0D5A-A5A3-E97D-C5ECF1AF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4" y="978568"/>
            <a:ext cx="11472202" cy="55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57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05CB-77B5-D143-59A5-2646B49C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C694-125A-582E-D5C6-73B2F331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73D8E-EC2A-5DDA-389D-F8D47953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E957B-EC5B-1EBD-07E7-186E6EEF6A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CC8FB-7FA7-2C4A-621D-32E9968DD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0E3C64-BA3D-15F2-436E-9DA9BC1AA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5. </a:t>
            </a:r>
            <a:r>
              <a:rPr lang="en-US" dirty="0">
                <a:solidFill>
                  <a:srgbClr val="C00000"/>
                </a:solidFill>
              </a:rPr>
              <a:t>AI</a:t>
            </a:r>
            <a:r>
              <a:rPr lang="zh-TW" altLang="en-US" dirty="0">
                <a:solidFill>
                  <a:srgbClr val="C00000"/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br>
              <a:rPr lang="en-US" altLang="zh-TW" dirty="0">
                <a:solidFill>
                  <a:srgbClr val="C00000"/>
                </a:solidFill>
              </a:rPr>
            </a:br>
            <a:r>
              <a:rPr lang="en-US" altLang="zh-TW" dirty="0">
                <a:solidFill>
                  <a:srgbClr val="C00000"/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rgbClr val="C0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0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</p:spTree>
    <p:extLst>
      <p:ext uri="{BB962C8B-B14F-4D97-AF65-F5344CB8AC3E}">
        <p14:creationId xmlns:p14="http://schemas.microsoft.com/office/powerpoint/2010/main" val="76603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and Net-Zero: The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7"/>
            <a:ext cx="10995001" cy="55832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Climate impact, resource use, pollution, biodiversity</a:t>
            </a:r>
          </a:p>
          <a:p>
            <a:pPr>
              <a:spcAft>
                <a:spcPts val="600"/>
              </a:spcAft>
            </a:pPr>
            <a:r>
              <a:rPr lang="en-US" dirty="0"/>
              <a:t>Social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Labor practices, human rights, community impact, diversity &amp; inclusion</a:t>
            </a:r>
          </a:p>
          <a:p>
            <a:pPr>
              <a:spcAft>
                <a:spcPts val="600"/>
              </a:spcAft>
            </a:pPr>
            <a:r>
              <a:rPr lang="en-US" dirty="0"/>
              <a:t>Governance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Transparency, ethics, board structure, risk management</a:t>
            </a:r>
          </a:p>
          <a:p>
            <a:pPr>
              <a:spcAft>
                <a:spcPts val="600"/>
              </a:spcAft>
            </a:pPr>
            <a:r>
              <a:rPr lang="en-US" dirty="0"/>
              <a:t>Net-Zero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Balancing emissions produced with emissions removed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92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3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0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07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 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B2E62-88EB-3C38-6DB9-0CE3FC60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37" y="781350"/>
            <a:ext cx="9431382" cy="57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8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投影片編號版面配置區 2"/>
          <p:cNvSpPr txBox="1">
            <a:spLocks noGrp="1"/>
          </p:cNvSpPr>
          <p:nvPr>
            <p:ph type="sldNum" sz="quarter" idx="4294967295"/>
          </p:nvPr>
        </p:nvSpPr>
        <p:spPr>
          <a:xfrm>
            <a:off x="11993805" y="6449912"/>
            <a:ext cx="198198" cy="277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/>
          <a:lstStyle>
            <a:lvl1pPr defTabSz="1219140">
              <a:defRPr>
                <a:solidFill>
                  <a:srgbClr val="00919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70" name="모서리가 둥근 직사각형 11"/>
          <p:cNvSpPr/>
          <p:nvPr/>
        </p:nvSpPr>
        <p:spPr>
          <a:xfrm>
            <a:off x="550373" y="939722"/>
            <a:ext cx="11317071" cy="1519631"/>
          </a:xfrm>
          <a:prstGeom prst="roundRect">
            <a:avLst>
              <a:gd name="adj" fmla="val 3764"/>
            </a:avLst>
          </a:prstGeom>
          <a:solidFill>
            <a:srgbClr val="E2E8E6"/>
          </a:solidFill>
          <a:ln w="12700">
            <a:miter lim="400000"/>
          </a:ln>
          <a:effectLst>
            <a:outerShdw blurRad="50800" dist="38100" dir="16200000" rotWithShape="0">
              <a:srgbClr val="000000">
                <a:alpha val="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73" name="모서리가 둥근 직사각형 11"/>
          <p:cNvGrpSpPr/>
          <p:nvPr/>
        </p:nvGrpSpPr>
        <p:grpSpPr>
          <a:xfrm>
            <a:off x="666370" y="939722"/>
            <a:ext cx="10859259" cy="1476303"/>
            <a:chOff x="0" y="0"/>
            <a:chExt cx="10859258" cy="1476301"/>
          </a:xfrm>
        </p:grpSpPr>
        <p:sp>
          <p:nvSpPr>
            <p:cNvPr id="271" name="Rounded Rectangle"/>
            <p:cNvSpPr/>
            <p:nvPr/>
          </p:nvSpPr>
          <p:spPr>
            <a:xfrm>
              <a:off x="0" y="61867"/>
              <a:ext cx="10859259" cy="1352568"/>
            </a:xfrm>
            <a:prstGeom prst="roundRect">
              <a:avLst>
                <a:gd name="adj" fmla="val 376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72" name="「台灣永續評鑑」模型與世界主流之永續績效評選準則趨勢同步，以ESG三大面向評估企業在面對該產業關聯ESG風險與機會之相關議題及永續發展作為之績效表現。評鑑模型藉由社會(S)、經濟(E)、環境(E)及揭露(D)四大構面(SEED)，系統性檢視企業是否設定適當永續願景、發展出相對應之策略與目標，進而以具體行動落實與提升永續發展之成效。"/>
            <p:cNvSpPr txBox="1"/>
            <p:nvPr/>
          </p:nvSpPr>
          <p:spPr>
            <a:xfrm>
              <a:off x="60630" y="0"/>
              <a:ext cx="10737999" cy="147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為使評鑑效率提升，與國立臺北大學資管所及資工所合作，開發相關程式，</a:t>
              </a:r>
              <a:b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</a:b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已有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25%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題項自動或半自動化，大幅提升評鑑效率，並持續開發機械學習，持續透過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 輔助評鑑進行。</a:t>
              </a:r>
              <a:endParaRPr lang="en-US" altLang="zh-TW" dirty="0">
                <a:latin typeface="微軟正黑體"/>
                <a:ea typeface="微軟正黑體"/>
                <a:cs typeface="微軟正黑體"/>
                <a:sym typeface="微軟正黑體"/>
              </a:endParaRPr>
            </a:p>
            <a:p>
              <a:pPr algn="just"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另也透過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 SEED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團隊持續將部分流程自動化，提升評鑑正確性，減少人力出錯可能。</a:t>
              </a:r>
              <a:endParaRPr dirty="0"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</p:grpSp>
      <p:sp>
        <p:nvSpPr>
          <p:cNvPr id="278" name="矩形 4"/>
          <p:cNvSpPr/>
          <p:nvPr/>
        </p:nvSpPr>
        <p:spPr>
          <a:xfrm>
            <a:off x="10289222" y="5409531"/>
            <a:ext cx="1090709" cy="36933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defTabSz="914377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0" name="圖片 4" descr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2" y="807104"/>
            <a:ext cx="11664002" cy="4680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EED 四大構面"/>
          <p:cNvSpPr txBox="1"/>
          <p:nvPr/>
        </p:nvSpPr>
        <p:spPr>
          <a:xfrm>
            <a:off x="453721" y="122517"/>
            <a:ext cx="63728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377"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b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透過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AI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SEED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提升評鑑效率</a:t>
            </a:r>
            <a:endParaRPr b="1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26" name="Picture 2" descr="https://lh7-us.googleusercontent.com/ZkHKHPNP9VDWvIqsBGZCsxGZj69jNtqlvPjBUjhRYZCn6SwmFIsxsZCBgvkbg76s2vi8XhMUYS7Ef4vtHzFu1ZBeU6Rp9ffJO9tuFlw2X6Acrb3dwMV9yxPcMEXQxjP3-4dJmhb6Z-l40KzNDJm7Yw=nw">
            <a:extLst>
              <a:ext uri="{FF2B5EF4-FFF2-40B4-BE49-F238E27FC236}">
                <a16:creationId xmlns:a16="http://schemas.microsoft.com/office/drawing/2014/main" id="{4067759A-E127-45CD-BFDD-6BE5916B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70" y="2638809"/>
            <a:ext cx="4443413" cy="38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3A7D458-52D3-414C-9937-91F3993C0D6A}"/>
              </a:ext>
            </a:extLst>
          </p:cNvPr>
          <p:cNvGraphicFramePr>
            <a:graphicFrameLocks noGrp="1"/>
          </p:cNvGraphicFramePr>
          <p:nvPr/>
        </p:nvGraphicFramePr>
        <p:xfrm>
          <a:off x="5524486" y="2687382"/>
          <a:ext cx="6093773" cy="3437910"/>
        </p:xfrm>
        <a:graphic>
          <a:graphicData uri="http://schemas.openxmlformats.org/drawingml/2006/table">
            <a:tbl>
              <a:tblPr/>
              <a:tblGrid>
                <a:gridCol w="1774677">
                  <a:extLst>
                    <a:ext uri="{9D8B030D-6E8A-4147-A177-3AD203B41FA5}">
                      <a16:colId xmlns:a16="http://schemas.microsoft.com/office/drawing/2014/main" val="2036565994"/>
                    </a:ext>
                  </a:extLst>
                </a:gridCol>
                <a:gridCol w="3132414">
                  <a:extLst>
                    <a:ext uri="{9D8B030D-6E8A-4147-A177-3AD203B41FA5}">
                      <a16:colId xmlns:a16="http://schemas.microsoft.com/office/drawing/2014/main" val="1296101972"/>
                    </a:ext>
                  </a:extLst>
                </a:gridCol>
                <a:gridCol w="1186682">
                  <a:extLst>
                    <a:ext uri="{9D8B030D-6E8A-4147-A177-3AD203B41FA5}">
                      <a16:colId xmlns:a16="http://schemas.microsoft.com/office/drawing/2014/main" val="656106487"/>
                    </a:ext>
                  </a:extLst>
                </a:gridCol>
              </a:tblGrid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題號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題目關鍵字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完成度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47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2-1-15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僅分派董監酬勞未分派股利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678586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獨董達董事席次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1/2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52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至少兩名獨董任期不超過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3353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2-2-14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設提名委員會且半數以上為獨董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9699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2-2-30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董事長兼任總經理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89218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2-2-31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1/3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以上董事任期超過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3639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2-3-8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破產／面臨下市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1041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資安長或資訊安全委員會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6303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2-4-7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無保留意見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88520"/>
                  </a:ext>
                </a:extLst>
              </a:tr>
            </a:tbl>
          </a:graphicData>
        </a:graphic>
      </p:graphicFrame>
      <p:pic>
        <p:nvPicPr>
          <p:cNvPr id="2" name="圖片 6">
            <a:extLst>
              <a:ext uri="{FF2B5EF4-FFF2-40B4-BE49-F238E27FC236}">
                <a16:creationId xmlns:a16="http://schemas.microsoft.com/office/drawing/2014/main" id="{C2437A5F-E7BF-31BA-048E-6CFAA0D10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082" y="14922"/>
            <a:ext cx="2627569" cy="832939"/>
          </a:xfrm>
          <a:prstGeom prst="rect">
            <a:avLst/>
          </a:prstGeom>
        </p:spPr>
      </p:pic>
      <p:pic>
        <p:nvPicPr>
          <p:cNvPr id="3" name="Google Shape;390;p1" descr="Google Shape;390;p1">
            <a:extLst>
              <a:ext uri="{FF2B5EF4-FFF2-40B4-BE49-F238E27FC236}">
                <a16:creationId xmlns:a16="http://schemas.microsoft.com/office/drawing/2014/main" id="{816A5EDD-33CB-9992-33E9-6928959DAA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9525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91;p1" descr="Google Shape;391;p1">
            <a:extLst>
              <a:ext uri="{FF2B5EF4-FFF2-40B4-BE49-F238E27FC236}">
                <a16:creationId xmlns:a16="http://schemas.microsoft.com/office/drawing/2014/main" id="{FC7B7AFA-0153-5A34-0068-DAF610681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742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003466" y="6492062"/>
            <a:ext cx="1028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Tangwaragorn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Chareonruk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N.,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Viriyasitavat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W.,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Tangmanee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C.,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Kanawattanachai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Hoonsopon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D., ... &amp;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Rhuwadhana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P. (2024). </a:t>
            </a:r>
            <a:br>
              <a:rPr lang="en-US" sz="9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Analyzing Key Drivers of Digital Transformation: A Review and Framework. Journal of Industrial Information Integration, 100680.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Transformation: </a:t>
            </a:r>
            <a:r>
              <a:rPr lang="en-US" sz="3100" dirty="0">
                <a:solidFill>
                  <a:schemeClr val="accent1"/>
                </a:solidFill>
              </a:rPr>
              <a:t>Theoretical and practical dimensions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9AB38-EDA3-9D74-7AF3-CDCF46EB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2" y="874909"/>
            <a:ext cx="10567211" cy="55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0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8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789591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427390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1560032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62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Where ESG Meets – It's All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98713"/>
            <a:ext cx="10835975" cy="54241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Environmental Justice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Underserved communities disproportionately impacted by pollution, climate hazards</a:t>
            </a:r>
          </a:p>
          <a:p>
            <a:pPr>
              <a:spcAft>
                <a:spcPts val="600"/>
              </a:spcAft>
            </a:pPr>
            <a:r>
              <a:rPr lang="en-US" dirty="0"/>
              <a:t>Responsible Tech Supply Chains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Resource extraction, e-waste, labor rights across the tech lifecycle </a:t>
            </a:r>
          </a:p>
          <a:p>
            <a:pPr>
              <a:spcAft>
                <a:spcPts val="600"/>
              </a:spcAft>
            </a:pPr>
            <a:r>
              <a:rPr lang="en-US" dirty="0"/>
              <a:t>Inclusive Product Design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Accessibility, addressing digital divides, social impacts of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4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Digital Transformation: Enabler and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Enabler</a:t>
            </a:r>
          </a:p>
          <a:p>
            <a:pPr lvl="1"/>
            <a:r>
              <a:rPr lang="en-US" sz="3600" dirty="0"/>
              <a:t>Data-driven decision-making, efficiency gains, new business models, collaboration</a:t>
            </a:r>
          </a:p>
          <a:p>
            <a:pPr lvl="1"/>
            <a:r>
              <a:rPr lang="en-US" sz="3600" dirty="0">
                <a:solidFill>
                  <a:schemeClr val="accent1"/>
                </a:solidFill>
              </a:rPr>
              <a:t>AI optimizing renewable energy</a:t>
            </a:r>
          </a:p>
          <a:p>
            <a:r>
              <a:rPr lang="en-US" sz="3600" dirty="0"/>
              <a:t>Challenge</a:t>
            </a:r>
          </a:p>
          <a:p>
            <a:pPr lvl="1"/>
            <a:r>
              <a:rPr lang="en-US" sz="3600" dirty="0"/>
              <a:t>Energy consumption, e-waste, planned obsolescence, AI ethics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AI servers representing increased energy use</a:t>
            </a:r>
          </a:p>
          <a:p>
            <a:pPr lvl="1"/>
            <a:endParaRPr lang="en-US" sz="3600" dirty="0"/>
          </a:p>
          <a:p>
            <a:endParaRPr lang="en-US" sz="3600" dirty="0"/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0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1260161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134283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15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30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08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77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92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259608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7742350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1443510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412644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雪莉．馬德拉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(Sherry Madera)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顏敏竹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譯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駕馭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ESG</a:t>
            </a: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數據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 (Navigating Sustainability Data)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財團法人中國生產力中心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https://www.eslite.com/product/10012011762682688929002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4FAE7-D478-0C37-74F6-0306E1DB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559" y="1723426"/>
            <a:ext cx="3880883" cy="492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7C2E1-C95E-6DD5-7F3B-BCCC08BD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0" y="1923234"/>
            <a:ext cx="3012421" cy="451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3D013-538F-0CA5-F8EC-A8974F78DB94}"/>
              </a:ext>
            </a:extLst>
          </p:cNvPr>
          <p:cNvSpPr txBox="1"/>
          <p:nvPr/>
        </p:nvSpPr>
        <p:spPr>
          <a:xfrm>
            <a:off x="8150427" y="2666149"/>
            <a:ext cx="3880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專業推薦：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王義方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（金全益金屬工廠有限公司董事長）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林木興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（中研院環變中心博士後研究學者）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卓靖倫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（揚秦國際企業股份有限公司董事長）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戴敏育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（國立臺北大學資訊管理研究所教授）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簡又新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（台灣永續能源研究基金會董事長）</a:t>
            </a:r>
            <a:endParaRPr lang="en-US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398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1805320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868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7377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901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B09F-3B2E-9973-94CD-E641B2651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8BE3-F56A-3155-8FA2-095744A5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AI Technology Applications in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E272F-9BDC-3198-0A91-0EC111A0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4868A-C000-DE5C-17D2-85E5EFB941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58803-4F5E-B7C6-E827-1EB5A1B29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E2AF73-8977-4595-A2E8-5B8C4428F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C00000"/>
                </a:solidFill>
              </a:rPr>
              <a:t>6. </a:t>
            </a:r>
            <a:r>
              <a:rPr lang="zh-TW" altLang="en-US" dirty="0">
                <a:solidFill>
                  <a:srgbClr val="C00000"/>
                </a:solidFill>
              </a:rPr>
              <a:t>綜合討論</a:t>
            </a:r>
            <a:r>
              <a:rPr lang="en-US" altLang="zh-TW" dirty="0">
                <a:solidFill>
                  <a:srgbClr val="C00000"/>
                </a:solidFill>
              </a:rPr>
              <a:t> (Open Discussion)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1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ESG 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Fragmented and unstructured ESG data.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Lack of standardization and transparency.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Timeliness of data availability.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Rising demand for actionable ESG insights.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Innovation in sustainable solutions and policies.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Generative AI as a tool for transformation.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8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7587D-C3A1-9AC4-15AB-08C68ECC7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59356-AF63-8E90-15DD-9A1695029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20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Generative AI for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Data Integration and Enrichment: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Synthesizing structured and unstructured ESG data.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Automated Reporting and Insight Generation: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Tailored ESG reports and insights for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Scenario Modeling and Forecasting: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Simulating potential risks and opportunities.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Addressing Bias and Ensuring Accountability: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Transparent, fair, and ethical AI deployment.</a:t>
            </a:r>
          </a:p>
        </p:txBody>
      </p:sp>
    </p:spTree>
    <p:extLst>
      <p:ext uri="{BB962C8B-B14F-4D97-AF65-F5344CB8AC3E}">
        <p14:creationId xmlns:p14="http://schemas.microsoft.com/office/powerpoint/2010/main" val="13388424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710E7-35CF-35F7-603A-A5C1A76FB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F7859-343D-0EA2-9D4D-A17E83C5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67873-5897-549B-01D8-C95931F8D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49D3AD-8481-80E5-A00D-979FBEB4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Innovative Agentic AI Technology for Autonomous ESG Report Generation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NTPU-114A513E01, 2025/03/01~2025/12/31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8ED0F2-66FA-61E9-26B5-9A653C6C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F8175-2D98-B085-2194-B4C447C888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9F111-4E4D-E089-3858-5CF22713BA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121096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Innovation </a:t>
            </a:r>
            <a:br>
              <a:rPr lang="en-US" sz="5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with 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480457"/>
            <a:ext cx="11310608" cy="50817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Sustainable Product Design: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Eco-friendly designs minimizing waste and energy.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Policy Formulation and Implementation: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AI-driven simulations for effective policies.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Stakeholder Engagement and Awareness: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Communicating ESG strategies with compelling AI-driven visuals.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18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6DDC7-2B61-4B8C-4CFD-2B7B07B4F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507CF-4301-A4C1-80C5-8C4FEBAB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11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Integrating blockchain, IoT, and digital twins.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Democratizing AI tools for all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Promoting collaboration among experts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685341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is transforming ESG analytics and sustainability innovation.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Collaboration among researchers, policymakers, and innovators is key.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to build a sustainable future.</a:t>
            </a:r>
          </a:p>
        </p:txBody>
      </p:sp>
    </p:spTree>
    <p:extLst>
      <p:ext uri="{BB962C8B-B14F-4D97-AF65-F5344CB8AC3E}">
        <p14:creationId xmlns:p14="http://schemas.microsoft.com/office/powerpoint/2010/main" val="21766107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6EB34-529C-5A69-3C52-B388AAEBF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A7CA6-8017-0862-4175-B7ED2687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FFEF-4A39-617B-0E4A-932DDED0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7E3DE-257C-4632-33F1-CF1385B9F8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21C22-8025-8C9C-10A2-33A72A8C3B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D6A209-154B-3A9C-8C71-E24C1AB1E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04685"/>
            <a:ext cx="11424249" cy="53575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導入介紹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(Introduction to Sustainable AI)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在智慧能源管理的應用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Smart Energy Management)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在氣候變遷與環境監測的應用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Climate Change and Environmental Monitoring)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在循環經濟的應用案例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(AI in the Circular Economy)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永續技術專案小組討論與應用構想設計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   (Sustainable AI Project Team Discussion and Application Design)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綜合討論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 (Open Discussion)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73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Generative AI Multi-Agent Systems with LLM-Based RAG for ESG Reporting Automation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(E4104), NSTC 114-2221-E-305-002-, 2025/08/01~2026/07/31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Innovative Agentic AI Technology for Autonomous ESG Report Generation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Industrial Technology Research Institute (ITRI), Fintech and Green Finance Center (FGFC, NTPU), NTPU-114A513E01, 2025/03/01~2025/12/31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Digital Support, Unimpeded Communication: The Development, Support and Promotion of AI-assisted Communication Assistive Devices for Speech Impairment(3/3),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r>
              <a:rPr lang="en-US" altLang="zh-TW" sz="22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(HZZ22), NSTC 114-2425-H-305-003-, 3 Years (2023/05/01-2026/04/30) Year 3: 2025/05/01~2026/04/30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</a:t>
            </a:r>
            <a:r>
              <a:rPr lang="en-US" altLang="zh-TW" sz="22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114-NTPU_ORDA-F-004, 3 Years (2023/01/01-2025/12/31) Year 3: 2025/01/01~2025/12/31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  <a:r>
              <a:rPr lang="en-US" altLang="zh-TW" sz="18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University System of Taipei Joint Research Program (NTPU, TMU), USTP-NTPU-TMU-114-02, 2025/01/01~2025/12/31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altLang="zh-TW" sz="1800" b="0" dirty="0"/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7AD2814D-5FDD-73A7-E016-265FD582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E4D8D-0747-13E7-84A8-4AA34E8958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D30DC-2C9D-1FD3-6192-5C325944A9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6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IFIT Lab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903C9E2A-ACE9-4949-8534-B13E9DC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F486-FDE5-3986-144D-7BF8FC9CD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C46E9-68FF-1023-6F5B-FD4B24274C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070021-3269-6BDF-96EF-8492CAB97DB6}"/>
              </a:ext>
            </a:extLst>
          </p:cNvPr>
          <p:cNvSpPr txBox="1"/>
          <p:nvPr/>
        </p:nvSpPr>
        <p:spPr>
          <a:xfrm>
            <a:off x="2914650" y="6459680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chemeClr val="accent2">
                    <a:lumMod val="75000"/>
                  </a:schemeClr>
                </a:solidFill>
              </a:rPr>
              <a:t>Intelligent Financial Innovation Technology, IFIT Lab, IM, NTPU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094F7-4F1A-DDCB-0173-82B455279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092" y="1037830"/>
            <a:ext cx="7350370" cy="53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429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Stuart Russell and Peter Norvig (2020), Artificial Intelligence: A Modern Approach, 4th Edition, Pearson.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Numa</a:t>
            </a:r>
            <a:r>
              <a:rPr lang="en-US" sz="1050" b="0" dirty="0"/>
              <a:t> </a:t>
            </a:r>
            <a:r>
              <a:rPr lang="en-US" sz="1050" b="0" dirty="0" err="1"/>
              <a:t>Dhamani</a:t>
            </a:r>
            <a:r>
              <a:rPr lang="en-US" sz="1050" b="0" dirty="0"/>
              <a:t> and Maggie Engler (2024), Introduction to Generative AI, Manning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050" b="0" dirty="0" err="1"/>
              <a:t>ChatGPT</a:t>
            </a:r>
            <a:r>
              <a:rPr lang="en-US" sz="1050" b="0" dirty="0"/>
              <a:t>, GPT-4V, and DALL-E 3, 3rd ed. Edition,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Cino Robin Castelli, Cyril </a:t>
            </a:r>
            <a:r>
              <a:rPr lang="en-US" sz="1050" b="0" dirty="0" err="1"/>
              <a:t>Shmatov</a:t>
            </a:r>
            <a:r>
              <a:rPr lang="en-US" sz="105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Chrissa</a:t>
            </a:r>
            <a:r>
              <a:rPr lang="en-US" sz="1050" b="0" dirty="0"/>
              <a:t> </a:t>
            </a:r>
            <a:r>
              <a:rPr lang="en-US" sz="1050" b="0" dirty="0" err="1"/>
              <a:t>Pagitsas</a:t>
            </a:r>
            <a:r>
              <a:rPr lang="en-US" sz="1050" b="0" dirty="0"/>
              <a:t> (2023), Chief Sustainability Officers At Work: How CSOs Build Successful Sustainability and ESG Strategies, </a:t>
            </a:r>
            <a:r>
              <a:rPr lang="en-US" sz="1050" b="0" dirty="0" err="1"/>
              <a:t>Apress</a:t>
            </a:r>
            <a:r>
              <a:rPr lang="en-US" sz="105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Yihan Cao, </a:t>
            </a:r>
            <a:r>
              <a:rPr lang="en-US" sz="1050" b="0" dirty="0" err="1"/>
              <a:t>Siyu</a:t>
            </a:r>
            <a:r>
              <a:rPr lang="en-US" sz="1050" b="0" dirty="0"/>
              <a:t> Li, </a:t>
            </a:r>
            <a:r>
              <a:rPr lang="en-US" sz="1050" b="0" dirty="0" err="1"/>
              <a:t>Yixin</a:t>
            </a:r>
            <a:r>
              <a:rPr lang="en-US" sz="1050" b="0" dirty="0"/>
              <a:t> Liu, </a:t>
            </a:r>
            <a:r>
              <a:rPr lang="en-US" sz="1050" b="0" dirty="0" err="1"/>
              <a:t>Zhiling</a:t>
            </a:r>
            <a:r>
              <a:rPr lang="en-US" sz="1050" b="0" dirty="0"/>
              <a:t> Yan, Yutong Dai, Philip S. Yu, and </a:t>
            </a:r>
            <a:r>
              <a:rPr lang="en-US" sz="1050" b="0" dirty="0" err="1"/>
              <a:t>Lichao</a:t>
            </a:r>
            <a:r>
              <a:rPr lang="en-US" sz="1050" b="0" dirty="0"/>
              <a:t> Sun (2023). "A Comprehensive Survey of AI-Generated Content (AIGC): A History of Generative AI from GAN to </a:t>
            </a:r>
            <a:r>
              <a:rPr lang="en-US" sz="1050" b="0" dirty="0" err="1"/>
              <a:t>ChatGPT</a:t>
            </a:r>
            <a:r>
              <a:rPr lang="en-US" sz="1050" b="0" dirty="0"/>
              <a:t>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Pengfei</a:t>
            </a:r>
            <a:r>
              <a:rPr lang="en-US" sz="1050" b="0" dirty="0"/>
              <a:t> Liu, </a:t>
            </a:r>
            <a:r>
              <a:rPr lang="en-US" sz="1050" b="0" dirty="0" err="1"/>
              <a:t>Weizhe</a:t>
            </a:r>
            <a:r>
              <a:rPr lang="en-US" sz="1050" b="0" dirty="0"/>
              <a:t> Yuan, </a:t>
            </a:r>
            <a:r>
              <a:rPr lang="en-US" sz="1050" b="0" dirty="0" err="1"/>
              <a:t>Jinlan</a:t>
            </a:r>
            <a:r>
              <a:rPr lang="en-US" sz="1050" b="0" dirty="0"/>
              <a:t> Fu, </a:t>
            </a:r>
            <a:r>
              <a:rPr lang="en-US" sz="1050" b="0" dirty="0" err="1"/>
              <a:t>Zhengbao</a:t>
            </a:r>
            <a:r>
              <a:rPr lang="en-US" sz="1050" b="0" dirty="0"/>
              <a:t> Jiang, Hiroaki Hayashi, and Graham </a:t>
            </a:r>
            <a:r>
              <a:rPr lang="en-US" sz="1050" b="0" dirty="0" err="1"/>
              <a:t>Neubig</a:t>
            </a:r>
            <a:r>
              <a:rPr lang="en-US" sz="105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Wayne Xin Zhao, </a:t>
            </a:r>
            <a:r>
              <a:rPr lang="en-US" sz="1050" b="0" dirty="0" err="1"/>
              <a:t>Kun</a:t>
            </a:r>
            <a:r>
              <a:rPr lang="en-US" sz="1050" b="0" dirty="0"/>
              <a:t> Zhou, </a:t>
            </a:r>
            <a:r>
              <a:rPr lang="en-US" sz="1050" b="0" dirty="0" err="1"/>
              <a:t>Junyi</a:t>
            </a:r>
            <a:r>
              <a:rPr lang="en-US" sz="1050" b="0" dirty="0"/>
              <a:t> Li, </a:t>
            </a:r>
            <a:r>
              <a:rPr lang="en-US" sz="1050" b="0" dirty="0" err="1"/>
              <a:t>Tianyi</a:t>
            </a:r>
            <a:r>
              <a:rPr lang="en-US" sz="1050" b="0" dirty="0"/>
              <a:t> Tang, </a:t>
            </a:r>
            <a:r>
              <a:rPr lang="en-US" sz="1050" b="0" dirty="0" err="1"/>
              <a:t>Xiaolei</a:t>
            </a:r>
            <a:r>
              <a:rPr lang="en-US" sz="1050" b="0" dirty="0"/>
              <a:t> Wang, </a:t>
            </a:r>
            <a:r>
              <a:rPr lang="en-US" sz="1050" b="0" dirty="0" err="1"/>
              <a:t>Yupeng</a:t>
            </a:r>
            <a:r>
              <a:rPr lang="en-US" sz="1050" b="0" dirty="0"/>
              <a:t> Hou, </a:t>
            </a:r>
            <a:r>
              <a:rPr lang="en-US" sz="1050" b="0" dirty="0" err="1"/>
              <a:t>Yingqian</a:t>
            </a:r>
            <a:r>
              <a:rPr lang="en-US" sz="1050" b="0" dirty="0"/>
              <a:t> Min et al. (2023) "A Survey of Large Language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Touvron</a:t>
            </a:r>
            <a:r>
              <a:rPr lang="en-US" sz="1050" b="0" dirty="0"/>
              <a:t>, Hugo, Louis Martin, Kevin Stone, Peter Albert, Amjad </a:t>
            </a:r>
            <a:r>
              <a:rPr lang="en-US" sz="1050" b="0" dirty="0" err="1"/>
              <a:t>Almahairi</a:t>
            </a:r>
            <a:r>
              <a:rPr lang="en-US" sz="1050" b="0" dirty="0"/>
              <a:t>, Yasmine </a:t>
            </a:r>
            <a:r>
              <a:rPr lang="en-US" sz="1050" b="0" dirty="0" err="1"/>
              <a:t>Babaei</a:t>
            </a:r>
            <a:r>
              <a:rPr lang="en-US" sz="1050" b="0" dirty="0"/>
              <a:t>, Nikolay </a:t>
            </a:r>
            <a:r>
              <a:rPr lang="en-US" sz="1050" b="0" dirty="0" err="1"/>
              <a:t>Bashlykov</a:t>
            </a:r>
            <a:r>
              <a:rPr lang="en-US" sz="1050" b="0" dirty="0"/>
              <a:t> et al. (2023) "Llama 2: Open Foundation and Fine-Tuned Chat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Gozalo-Brizuela</a:t>
            </a:r>
            <a:r>
              <a:rPr lang="en-US" sz="1050" b="0" dirty="0"/>
              <a:t>, Roberto, and Eduardo C. Garrido-</a:t>
            </a:r>
            <a:r>
              <a:rPr lang="en-US" sz="1050" b="0" dirty="0" err="1"/>
              <a:t>Merchan</a:t>
            </a:r>
            <a:r>
              <a:rPr lang="en-US" sz="1050" b="0" dirty="0"/>
              <a:t> (2023). "</a:t>
            </a:r>
            <a:r>
              <a:rPr lang="en-US" sz="1050" b="0" dirty="0" err="1"/>
              <a:t>ChatGPT</a:t>
            </a:r>
            <a:r>
              <a:rPr lang="en-US" sz="1050" b="0" dirty="0"/>
              <a:t> is not all you need. A State of the Art Review of large Generative AI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Wenliang Dai, </a:t>
            </a:r>
            <a:r>
              <a:rPr lang="en-US" sz="1050" b="0" dirty="0" err="1"/>
              <a:t>Junnan</a:t>
            </a:r>
            <a:r>
              <a:rPr lang="en-US" sz="1050" b="0" dirty="0"/>
              <a:t> Li, </a:t>
            </a:r>
            <a:r>
              <a:rPr lang="en-US" sz="1050" b="0" dirty="0" err="1"/>
              <a:t>Dongxu</a:t>
            </a:r>
            <a:r>
              <a:rPr lang="en-US" sz="1050" b="0" dirty="0"/>
              <a:t> Li, Anthony Meng </a:t>
            </a:r>
            <a:r>
              <a:rPr lang="en-US" sz="1050" b="0" dirty="0" err="1"/>
              <a:t>Huat</a:t>
            </a:r>
            <a:r>
              <a:rPr lang="en-US" sz="1050" b="0" dirty="0"/>
              <a:t> Tiong, </a:t>
            </a:r>
            <a:r>
              <a:rPr lang="en-US" sz="1050" b="0" dirty="0" err="1"/>
              <a:t>Junqi</a:t>
            </a:r>
            <a:r>
              <a:rPr lang="en-US" sz="1050" b="0" dirty="0"/>
              <a:t> Zhao, </a:t>
            </a:r>
            <a:r>
              <a:rPr lang="en-US" sz="1050" b="0" dirty="0" err="1"/>
              <a:t>Weisheng</a:t>
            </a:r>
            <a:r>
              <a:rPr lang="en-US" sz="1050" b="0" dirty="0"/>
              <a:t> Wang, </a:t>
            </a:r>
            <a:r>
              <a:rPr lang="en-US" sz="1050" b="0" dirty="0" err="1"/>
              <a:t>Boyang</a:t>
            </a:r>
            <a:r>
              <a:rPr lang="en-US" sz="1050" b="0" dirty="0"/>
              <a:t> Li, Pascale Fung, and Steven Hoi. (2023) "</a:t>
            </a:r>
            <a:r>
              <a:rPr lang="en-US" sz="1050" b="0" dirty="0" err="1"/>
              <a:t>InstructBLIP</a:t>
            </a:r>
            <a:r>
              <a:rPr lang="en-US" sz="1050" b="0" dirty="0"/>
              <a:t>: Towards General-purpose Vision-Language Models with Instruction Tuning."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Shahab </a:t>
            </a:r>
            <a:r>
              <a:rPr lang="en-US" sz="1050" b="0" dirty="0" err="1"/>
              <a:t>Saquib</a:t>
            </a:r>
            <a:r>
              <a:rPr lang="en-US" sz="1050" b="0" dirty="0"/>
              <a:t> </a:t>
            </a:r>
            <a:r>
              <a:rPr lang="en-US" sz="1050" b="0" dirty="0" err="1"/>
              <a:t>Sohail</a:t>
            </a:r>
            <a:r>
              <a:rPr lang="en-US" sz="1050" b="0" dirty="0"/>
              <a:t>, Faiza Farhat, Yassine </a:t>
            </a:r>
            <a:r>
              <a:rPr lang="en-US" sz="1050" b="0" dirty="0" err="1"/>
              <a:t>Himeur</a:t>
            </a:r>
            <a:r>
              <a:rPr lang="en-US" sz="1050" b="0" dirty="0"/>
              <a:t>, Mohammad Nadeem, Dag </a:t>
            </a:r>
            <a:r>
              <a:rPr lang="en-US" sz="1050" b="0" dirty="0" err="1"/>
              <a:t>Øivind</a:t>
            </a:r>
            <a:r>
              <a:rPr lang="en-US" sz="1050" b="0" dirty="0"/>
              <a:t> Madsen, </a:t>
            </a:r>
            <a:r>
              <a:rPr lang="en-US" sz="1050" b="0" dirty="0" err="1"/>
              <a:t>Yashbir</a:t>
            </a:r>
            <a:r>
              <a:rPr lang="en-US" sz="1050" b="0" dirty="0"/>
              <a:t> Singh, </a:t>
            </a:r>
            <a:r>
              <a:rPr lang="en-US" sz="1050" b="0" dirty="0" err="1"/>
              <a:t>Shadi</a:t>
            </a:r>
            <a:r>
              <a:rPr lang="en-US" sz="1050" b="0" dirty="0"/>
              <a:t> Atalla, and </a:t>
            </a:r>
            <a:r>
              <a:rPr lang="en-US" sz="1050" b="0" dirty="0" err="1"/>
              <a:t>Wathiq</a:t>
            </a:r>
            <a:r>
              <a:rPr lang="en-US" sz="1050" b="0" dirty="0"/>
              <a:t> Mansoor (2023). "The Future of GPT: A Taxonomy of Existing </a:t>
            </a:r>
            <a:r>
              <a:rPr lang="en-US" sz="1050" b="0" dirty="0" err="1"/>
              <a:t>ChatGPT</a:t>
            </a:r>
            <a:r>
              <a:rPr lang="en-US" sz="105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Longbing</a:t>
            </a:r>
            <a:r>
              <a:rPr lang="en-US" sz="1050" b="0" dirty="0"/>
              <a:t> Cao (2022). "Decentralized ai: Edge intelligence and smart blockchain, metaverse, web3, and </a:t>
            </a:r>
            <a:r>
              <a:rPr lang="en-US" sz="1050" b="0" dirty="0" err="1"/>
              <a:t>desci</a:t>
            </a:r>
            <a:r>
              <a:rPr lang="en-US" sz="10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Qinglin Yang, </a:t>
            </a:r>
            <a:r>
              <a:rPr lang="en-US" sz="1050" b="0" dirty="0" err="1"/>
              <a:t>Yetong</a:t>
            </a:r>
            <a:r>
              <a:rPr lang="en-US" sz="1050" b="0" dirty="0"/>
              <a:t> Zhao, Huawei Huang, </a:t>
            </a:r>
            <a:r>
              <a:rPr lang="en-US" sz="1050" b="0" dirty="0" err="1"/>
              <a:t>Zehui</a:t>
            </a:r>
            <a:r>
              <a:rPr lang="en-US" sz="1050" b="0" dirty="0"/>
              <a:t> </a:t>
            </a:r>
            <a:r>
              <a:rPr lang="en-US" sz="1050" b="0" dirty="0" err="1"/>
              <a:t>Xiong</a:t>
            </a:r>
            <a:r>
              <a:rPr lang="en-US" sz="1050" b="0" dirty="0"/>
              <a:t>, </a:t>
            </a:r>
            <a:r>
              <a:rPr lang="en-US" sz="1050" b="0" dirty="0" err="1"/>
              <a:t>Jiawen</a:t>
            </a:r>
            <a:r>
              <a:rPr lang="en-US" sz="1050" b="0" dirty="0"/>
              <a:t> Kang, and </a:t>
            </a:r>
            <a:r>
              <a:rPr lang="en-US" sz="1050" b="0" dirty="0" err="1"/>
              <a:t>Zibin</a:t>
            </a:r>
            <a:r>
              <a:rPr lang="en-US" sz="10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000" b="0" dirty="0"/>
          </a:p>
          <a:p>
            <a:pPr>
              <a:spcAft>
                <a:spcPts val="0"/>
              </a:spcAft>
            </a:pPr>
            <a:endParaRPr lang="en-US" sz="1000" b="0" dirty="0"/>
          </a:p>
          <a:p>
            <a:pPr>
              <a:spcAft>
                <a:spcPts val="0"/>
              </a:spcAft>
            </a:pPr>
            <a:endParaRPr lang="en-US" sz="11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57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5220-9420-AE31-7DB6-1572B16E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61E8-A807-8128-66B5-9CAC8C85F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3"/>
            <a:ext cx="11672156" cy="1973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技術在永續議題下的應用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(AI Technology Applications in Sustainability)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B5405-0057-6E58-9F2B-7631EC15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B7E97B-7AAE-0D3C-4B32-A5A11CACB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CA2FB-7EAC-83D4-2AC2-9BA534474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E82FF-7E31-9601-A16C-7E9D5600D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E910A9-DC24-DED6-AA58-9E9F74CD92D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2025/9/22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 13:30-16:30 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館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200-2,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新竹縣竹東鎮中興路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4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段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195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號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21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館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</a:t>
            </a:r>
            <a:r>
              <a:rPr lang="zh-TW" alt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薛雅寧</a:t>
            </a:r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工業技術研究院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產業學院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策略及跨域訓練部</a:t>
            </a:r>
            <a:endParaRPr lang="en-US" altLang="zh-TW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528287-CA52-6409-51D9-291117257130}"/>
              </a:ext>
            </a:extLst>
          </p:cNvPr>
          <p:cNvSpPr txBox="1"/>
          <p:nvPr/>
        </p:nvSpPr>
        <p:spPr>
          <a:xfrm>
            <a:off x="3043238" y="184923"/>
            <a:ext cx="6105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工研院</a:t>
            </a:r>
            <a:r>
              <a:rPr lang="en-US" altLang="zh-TW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r>
              <a:rPr lang="zh-TW" altLang="en-US" sz="3200" dirty="0">
                <a:solidFill>
                  <a:srgbClr val="0096FF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產業學院 綠能所</a:t>
            </a:r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31E769B3-5D1E-ECA6-81C7-AF0C3D41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FFB43-F3C9-FC62-C7D1-B13013BFE5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2B1C9-25D0-FD1B-34DC-A2DCFFF9BD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2F745D-2C0C-14EE-3373-C245A494D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D672FC-35A6-7E44-136C-8071A30915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8FB7AB22-84EE-6ACC-E2CE-1521FF7FAF40}"/>
              </a:ext>
            </a:extLst>
          </p:cNvPr>
          <p:cNvSpPr txBox="1">
            <a:spLocks/>
          </p:cNvSpPr>
          <p:nvPr/>
        </p:nvSpPr>
        <p:spPr>
          <a:xfrm>
            <a:off x="2130299" y="4421880"/>
            <a:ext cx="7955946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20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所長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altLang="en-US" sz="12000" dirty="0">
                <a:solidFill>
                  <a:srgbClr val="0ABAB5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E53E3-DA85-F0EE-E802-BC5DEB3DD75B}"/>
              </a:ext>
            </a:extLst>
          </p:cNvPr>
          <p:cNvSpPr txBox="1"/>
          <p:nvPr/>
        </p:nvSpPr>
        <p:spPr>
          <a:xfrm>
            <a:off x="3046927" y="6359482"/>
            <a:ext cx="6098146" cy="293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CFE331-750C-0B95-D758-4F94A27C17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B174EC-EDCA-5454-1701-464EDFD815ED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EB8EBD-7DA0-3275-58DA-58B2C3F0A337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2E840D-92F7-F51C-717F-C174533F4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980" y="154688"/>
            <a:ext cx="2955532" cy="680668"/>
          </a:xfrm>
          <a:prstGeom prst="rect">
            <a:avLst/>
          </a:prstGeom>
        </p:spPr>
      </p:pic>
      <p:sp>
        <p:nvSpPr>
          <p:cNvPr id="6" name="圓角矩形 30">
            <a:extLst>
              <a:ext uri="{FF2B5EF4-FFF2-40B4-BE49-F238E27FC236}">
                <a16:creationId xmlns:a16="http://schemas.microsoft.com/office/drawing/2014/main" id="{80CE33FD-ACE7-E1DA-5CD9-3469B3B4EEBB}"/>
              </a:ext>
            </a:extLst>
          </p:cNvPr>
          <p:cNvSpPr/>
          <p:nvPr/>
        </p:nvSpPr>
        <p:spPr>
          <a:xfrm>
            <a:off x="4091331" y="840506"/>
            <a:ext cx="3767289" cy="471676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5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58107</TotalTime>
  <Words>5921</Words>
  <Application>Microsoft Macintosh PowerPoint</Application>
  <PresentationFormat>Widescreen</PresentationFormat>
  <Paragraphs>583</Paragraphs>
  <Slides>98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Akkurat</vt:lpstr>
      <vt:lpstr>Heiti TC Medium</vt:lpstr>
      <vt:lpstr>微軟正黑體</vt:lpstr>
      <vt:lpstr>微軟正黑體</vt:lpstr>
      <vt:lpstr>Arial</vt:lpstr>
      <vt:lpstr>Barlow</vt:lpstr>
      <vt:lpstr>Calibri</vt:lpstr>
      <vt:lpstr>Source Sans Pro</vt:lpstr>
      <vt:lpstr>Office Theme</vt:lpstr>
      <vt:lpstr> AI技術在永續議題下的應用 (AI Technology Applications in Sustainability)</vt:lpstr>
      <vt:lpstr>戴敏育 教授 Prof. Min-Yuh Day</vt:lpstr>
      <vt:lpstr>Outline</vt:lpstr>
      <vt:lpstr>衡量企業永續關鍵指標　 臺北大學獨創ESG永續評鑑系統</vt:lpstr>
      <vt:lpstr>PowerPoint Presentation</vt:lpstr>
      <vt:lpstr>PowerPoint Presentation</vt:lpstr>
      <vt:lpstr>Sherry Madera (2024),  Navigating Sustainability Data: How Organizations can use ESG Data to Secure Their Future, Kogan Page</vt:lpstr>
      <vt:lpstr>雪莉．馬德拉 (Sherry Madera) (顏敏竹 譯) (2024),  駕馭ESG數據 (Navigating Sustainability Data),  財團法人中國生產力中心</vt:lpstr>
      <vt:lpstr>Innovative Agentic AI Technology for Autonomous ESG Report Generation Industrial Technology Research Institute (ITRI),  Fintech and Green Finance Center (FGFC, NTPU),  NTPU-114A513E01, 2025/03/01~2025/12/31</vt:lpstr>
      <vt:lpstr>Generative AI-Driven ESG Report  Generation Technology Industrial Technology Research Institute (ITRI),  Fintech and Green Finance Center (FGFC, NTPU),  NTPU-113A513E01, 2024/03/01~2024/12/31</vt:lpstr>
      <vt:lpstr>AI Technology Applications in Sustainability</vt:lpstr>
      <vt:lpstr>Generative AI Powering  Digital Sustainability Transformation</vt:lpstr>
      <vt:lpstr>Agentic AI  for  ESG Applications</vt:lpstr>
      <vt:lpstr>Generative AI, Agentic AI, Physical AI</vt:lpstr>
      <vt:lpstr>AI, ML, DL, Generative AI</vt:lpstr>
      <vt:lpstr>Generative AI</vt:lpstr>
      <vt:lpstr>From Generative AI to Agentic AI</vt:lpstr>
      <vt:lpstr>Four Paradigms in NLP (LM)</vt:lpstr>
      <vt:lpstr>Comparison of Generative AI and Traditional AI</vt:lpstr>
      <vt:lpstr>Multimodal Large Language Models (MLLM)</vt:lpstr>
      <vt:lpstr>Multimodal Large Language Model (MLLM)  for Vision Question Answering</vt:lpstr>
      <vt:lpstr>Large Language Models (LLM) Three typical learning paradigms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AI Technology Applications in Sustainability</vt:lpstr>
      <vt:lpstr>AI Innovations for Net-Zero Transformation</vt:lpstr>
      <vt:lpstr>AI Technology for Net-Zero Energy Transition </vt:lpstr>
      <vt:lpstr>AI for Energy Systems and Agentic Digital Twins</vt:lpstr>
      <vt:lpstr>Local Power System Digitalization  Transition to Net-Zero</vt:lpstr>
      <vt:lpstr>ML and DL for Sustainability Applications</vt:lpstr>
      <vt:lpstr>Digital Transformation for Smart Net-Zero Cities (Technology, People, Data, and Process)</vt:lpstr>
      <vt:lpstr>Elements of a Smart Grid</vt:lpstr>
      <vt:lpstr>AI in Decentralized Intelligent Power Grids</vt:lpstr>
      <vt:lpstr>AI in Decentralized Intelligent Power Grids</vt:lpstr>
      <vt:lpstr>AI in Decentralized Intelligent Power Grids</vt:lpstr>
      <vt:lpstr>AI Technology Applications in Sustainability</vt:lpstr>
      <vt:lpstr>Integrated Real-time Data Monitoring and  Control System for a Smart Greenhouse Environment</vt:lpstr>
      <vt:lpstr>AI Environmental Control System with CO₂ Enrichment</vt:lpstr>
      <vt:lpstr>AI in Climate Change Predictive Modeling</vt:lpstr>
      <vt:lpstr>AI in Environmental Management</vt:lpstr>
      <vt:lpstr>AI Agents in Environmental Sciences</vt:lpstr>
      <vt:lpstr>AI Technology Applications in Sustainability</vt:lpstr>
      <vt:lpstr>AI-driven digital circular economy with material and  energy sustainability for industry 4.0</vt:lpstr>
      <vt:lpstr>AI for Circular Economy</vt:lpstr>
      <vt:lpstr>AI and Data-driven Battery Circular Economy</vt:lpstr>
      <vt:lpstr>AI Technology Applications in Sustainability</vt:lpstr>
      <vt:lpstr>Net-Zero Transformation</vt:lpstr>
      <vt:lpstr>ESG and Net-Zero: The Essentials</vt:lpstr>
      <vt:lpstr>Net-Zero Transformation Enablers</vt:lpstr>
      <vt:lpstr>The  Net Zero Transition</vt:lpstr>
      <vt:lpstr>The  Digital Transformation of Business</vt:lpstr>
      <vt:lpstr>Digital Transformation</vt:lpstr>
      <vt:lpstr>Digital Transformation Framework</vt:lpstr>
      <vt:lpstr>Digital Transformation: Theoretical and practical dimensions</vt:lpstr>
      <vt:lpstr>Sustainable Development Goals (SDGs)</vt:lpstr>
      <vt:lpstr>Evolution of Sustainable Finance Research</vt:lpstr>
      <vt:lpstr>Sustainable Development Goals (SDGs) and 5P</vt:lpstr>
      <vt:lpstr>ESG to 17 SDGs</vt:lpstr>
      <vt:lpstr>ESG to 17 SDGs</vt:lpstr>
      <vt:lpstr>Where ESG Meets – It's All Connected</vt:lpstr>
      <vt:lpstr>Digital Transformation: Enabler and Challenge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Grok 3 Deep Search</vt:lpstr>
      <vt:lpstr>Perplexity.ai Deep Research</vt:lpstr>
      <vt:lpstr>AI Technology Applications in Sustainability</vt:lpstr>
      <vt:lpstr>ESG Challenges and Opportunities</vt:lpstr>
      <vt:lpstr>Sustainability and ESG Data Analytics</vt:lpstr>
      <vt:lpstr>Generative AI for ESG Data Analytics</vt:lpstr>
      <vt:lpstr>Generative AI and LLMs for Sustainability and  ESG Data Analytics</vt:lpstr>
      <vt:lpstr>Sustainability Innovation  with Generative AI</vt:lpstr>
      <vt:lpstr>Generative AI for ESG Rating and Reporting Generation</vt:lpstr>
      <vt:lpstr>Future Directions</vt:lpstr>
      <vt:lpstr>Conclusion</vt:lpstr>
      <vt:lpstr>Summary</vt:lpstr>
      <vt:lpstr>Acknowledgments: Research Projects</vt:lpstr>
      <vt:lpstr>Acknowledgments: IFIT Lab Members</vt:lpstr>
      <vt:lpstr>References</vt:lpstr>
      <vt:lpstr> AI技術在永續議題下的應用 (AI Technology Applications in Sustainability)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Technology Applications in Sustainability</dc:title>
  <dc:subject/>
  <dc:creator>Min-Yuh Day</dc:creator>
  <cp:keywords>AI Technology, Applications, Sustainability</cp:keywords>
  <dc:description>AI Technology Applications in Sustainability
AI技術在永續議題下的應用</dc:description>
  <cp:lastModifiedBy>MYDAY</cp:lastModifiedBy>
  <cp:revision>1874</cp:revision>
  <cp:lastPrinted>2020-12-23T14:44:17Z</cp:lastPrinted>
  <dcterms:created xsi:type="dcterms:W3CDTF">2019-09-12T03:09:52Z</dcterms:created>
  <dcterms:modified xsi:type="dcterms:W3CDTF">2025-09-22T03:25:02Z</dcterms:modified>
  <cp:category/>
</cp:coreProperties>
</file>